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7"/>
  </p:notesMasterIdLst>
  <p:handoutMasterIdLst>
    <p:handoutMasterId r:id="rId18"/>
  </p:handoutMasterIdLst>
  <p:sldIdLst>
    <p:sldId id="259" r:id="rId3"/>
    <p:sldId id="261" r:id="rId4"/>
    <p:sldId id="281" r:id="rId5"/>
    <p:sldId id="282" r:id="rId6"/>
    <p:sldId id="292" r:id="rId7"/>
    <p:sldId id="286" r:id="rId8"/>
    <p:sldId id="284" r:id="rId9"/>
    <p:sldId id="291" r:id="rId10"/>
    <p:sldId id="283" r:id="rId11"/>
    <p:sldId id="287" r:id="rId12"/>
    <p:sldId id="293" r:id="rId13"/>
    <p:sldId id="288" r:id="rId14"/>
    <p:sldId id="294" r:id="rId15"/>
    <p:sldId id="28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3977" autoAdjust="0"/>
  </p:normalViewPr>
  <p:slideViewPr>
    <p:cSldViewPr>
      <p:cViewPr varScale="1">
        <p:scale>
          <a:sx n="69" d="100"/>
          <a:sy n="69" d="100"/>
        </p:scale>
        <p:origin x="2688" y="-15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19.03.2018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 smtClean="0"/>
              <a:t>Этот шаблон можно использовать как начальный файл для представления учебных материалов группе слушателей.</a:t>
            </a:r>
          </a:p>
          <a:p>
            <a:endParaRPr lang="ru-RU" dirty="0" smtClean="0"/>
          </a:p>
          <a:p>
            <a:pPr lvl="0"/>
            <a:r>
              <a:rPr lang="ru-RU" sz="1200" b="1" dirty="0" smtClean="0"/>
              <a:t>Разделы</a:t>
            </a:r>
            <a:endParaRPr lang="ru-RU" sz="1200" b="0" dirty="0" smtClean="0"/>
          </a:p>
          <a:p>
            <a:pPr lvl="0"/>
            <a:r>
              <a:rPr lang="ru-RU" sz="1200" b="0" dirty="0" smtClean="0"/>
              <a:t>Для добавления разделов щелкните слайд правой кнопкой мыши.</a:t>
            </a:r>
            <a:r>
              <a:rPr lang="ru-RU" sz="1200" b="0" baseline="0" dirty="0" smtClean="0"/>
              <a:t> Разделы позволяют упорядочить слайды и организовать совместную работу нескольких авторов.</a:t>
            </a:r>
            <a:endParaRPr lang="ru-RU" sz="1200" b="0" dirty="0" smtClean="0"/>
          </a:p>
          <a:p>
            <a:pPr lvl="0"/>
            <a:endParaRPr lang="ru-RU" sz="1200" b="1" dirty="0" smtClean="0"/>
          </a:p>
          <a:p>
            <a:pPr lvl="0"/>
            <a:r>
              <a:rPr lang="ru-RU" sz="1200" b="1" dirty="0" smtClean="0"/>
              <a:t>Заметки</a:t>
            </a:r>
          </a:p>
          <a:p>
            <a:pPr lvl="0"/>
            <a:r>
              <a:rPr lang="ru-RU" sz="1200" dirty="0" smtClean="0"/>
              <a:t>Используйте раздел заметок для размещения заметок докладчика или дополнительных сведений для аудитории.</a:t>
            </a:r>
            <a:r>
              <a:rPr lang="ru-RU" sz="1200" baseline="0" dirty="0" smtClean="0"/>
              <a:t> Во время воспроизведения презентации эти заметки отображаются в представлении презентации. </a:t>
            </a:r>
          </a:p>
          <a:p>
            <a:pPr lvl="0">
              <a:buFontTx/>
              <a:buNone/>
            </a:pPr>
            <a:r>
              <a:rPr lang="ru-RU" sz="1200" dirty="0" smtClean="0"/>
              <a:t>Обращайте внимание на размер шрифта (важно обеспечить различимость при ослабленном зрении, видеосъемке и чтении с экрана)</a:t>
            </a:r>
          </a:p>
          <a:p>
            <a:pPr lvl="0"/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Сочетаемые цвета </a:t>
            </a:r>
          </a:p>
          <a:p>
            <a:pPr lvl="0">
              <a:buFontTx/>
              <a:buNone/>
            </a:pPr>
            <a:r>
              <a:rPr lang="ru-RU" sz="1200" dirty="0" smtClean="0"/>
              <a:t>Обратите особое внимание на графики, диаграммы и надписи.</a:t>
            </a:r>
            <a:r>
              <a:rPr lang="ru-RU" sz="1200" baseline="0" dirty="0" smtClean="0"/>
              <a:t> </a:t>
            </a:r>
            <a:endParaRPr lang="ru-RU" sz="1200" dirty="0" smtClean="0"/>
          </a:p>
          <a:p>
            <a:pPr lvl="0"/>
            <a:r>
              <a:rPr lang="ru-RU" sz="1200" dirty="0" smtClean="0"/>
              <a:t>Учтите, что печать будет выполняться </a:t>
            </a:r>
            <a:r>
              <a:rPr lang="ru-RU" sz="1200" dirty="0" err="1" smtClean="0"/>
              <a:t>в черно-белом режиме или в оттенках серого</a:t>
            </a:r>
            <a:r>
              <a:rPr lang="ru-RU" sz="1200" dirty="0" smtClean="0"/>
              <a:t>. Выполните пробную печать, чтобы убедиться в сохранении разницы между цветами при печати </a:t>
            </a:r>
            <a:r>
              <a:rPr lang="ru-RU" sz="1200" dirty="0" err="1" smtClean="0"/>
              <a:t>в черно-белом режиме или в оттенках серого</a:t>
            </a:r>
            <a:r>
              <a:rPr lang="ru-RU" sz="1200" dirty="0" smtClean="0"/>
              <a:t>.</a:t>
            </a:r>
          </a:p>
          <a:p>
            <a:pPr lvl="0">
              <a:buFontTx/>
              <a:buNone/>
            </a:pPr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Диаграммы, таблицы и графики</a:t>
            </a:r>
          </a:p>
          <a:p>
            <a:pPr lvl="0"/>
            <a:r>
              <a:rPr lang="ru-RU" sz="1200" dirty="0" smtClean="0"/>
              <a:t>Не усложняйте восприятие: по возможности используйте согласованные, простые стили и цвета.</a:t>
            </a:r>
          </a:p>
          <a:p>
            <a:pPr lvl="0"/>
            <a:r>
              <a:rPr lang="ru-RU" sz="1200" dirty="0" smtClean="0"/>
              <a:t>Снабдите все диаграммы и таблицы подписями.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40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Дайте краткий обзор презентации.</a:t>
            </a:r>
            <a:r>
              <a:rPr lang="ru-RU" baseline="0" dirty="0" smtClean="0"/>
              <a:t> О</a:t>
            </a:r>
            <a:r>
              <a:rPr lang="ru-RU" dirty="0" smtClean="0"/>
              <a:t>пишите главную суть презентации и обоснуйте ее важность.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Представьте каждую из основных тем.</a:t>
            </a:r>
          </a:p>
          <a:p>
            <a:r>
              <a:rPr lang="ru-RU" dirty="0" smtClean="0"/>
              <a:t>Чтобы предоставить слушателям ориентир, можно</a:t>
            </a:r>
            <a:r>
              <a:rPr lang="ru-RU" baseline="0" dirty="0" smtClean="0"/>
              <a:t> можете </a:t>
            </a:r>
            <a:r>
              <a:rPr lang="ru-RU" dirty="0" smtClean="0"/>
              <a:t>повторять этот обзорный слайд в ходе презентации, выделяя тему, которая будет обсуждаться далее.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sz="1200" dirty="0" smtClean="0"/>
              <a:t>Это другой параметр</a:t>
            </a:r>
            <a:r>
              <a:rPr lang="ru-RU" sz="1200" baseline="0" dirty="0" smtClean="0"/>
              <a:t> для обзорных слайдов, использующих переходы.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 smtClean="0"/>
              <a:t>Используйте заголовки разделов для каждой из тем, чтобы переход был понятен для аудитории. 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213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9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latinLnBrk="0">
              <a:defRPr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latinLnBrk="0">
              <a:buNone/>
              <a:defRPr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latinLnBrk="0">
              <a:buNone/>
              <a:defRPr lang="ru-RU" sz="2000" baseline="0"/>
            </a:lvl1pPr>
          </a:lstStyle>
          <a:p>
            <a:r>
              <a:rPr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latinLnBrk="0">
              <a:defRPr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latinLnBrk="0">
              <a:buNone/>
              <a:defRPr lang="ru-RU" sz="1800"/>
            </a:lvl1pPr>
          </a:lstStyle>
          <a:p>
            <a:r>
              <a:rPr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latinLnBrk="0">
              <a:defRPr lang="ru-RU" sz="3200">
                <a:latin typeface="+mn-lt"/>
              </a:defRPr>
            </a:lvl1pPr>
            <a:lvl2pPr latinLnBrk="0">
              <a:defRPr lang="ru-RU" sz="2800">
                <a:latin typeface="+mn-lt"/>
              </a:defRPr>
            </a:lvl2pPr>
            <a:lvl3pPr latinLnBrk="0">
              <a:defRPr lang="ru-RU" sz="2400">
                <a:latin typeface="+mn-lt"/>
              </a:defRPr>
            </a:lvl3pPr>
            <a:lvl4pPr latinLnBrk="0">
              <a:defRPr lang="ru-RU" sz="2400">
                <a:latin typeface="+mn-lt"/>
              </a:defRPr>
            </a:lvl4pPr>
            <a:lvl5pPr latinLnBrk="0">
              <a:defRPr lang="ru-RU" sz="2400"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ru-RU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/>
              <a:pPr/>
              <a:t>‹#›</a:t>
            </a:fld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347864" y="2286000"/>
            <a:ext cx="5423160" cy="258316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Програма </a:t>
            </a:r>
            <a:r>
              <a:rPr lang="uk-UA" dirty="0"/>
              <a:t>модернізації, реконструкції та розвитку теплозабезпечення міста Лубни на 2018-2020р.р.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83768" y="260648"/>
            <a:ext cx="6519192" cy="6152138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uk-UA" sz="7200" dirty="0" smtClean="0"/>
              <a:t>         </a:t>
            </a:r>
            <a:endParaRPr lang="ru-RU" sz="7200" dirty="0"/>
          </a:p>
          <a:p>
            <a:pPr>
              <a:lnSpc>
                <a:spcPct val="120000"/>
              </a:lnSpc>
            </a:pPr>
            <a:r>
              <a:rPr lang="uk-UA" sz="7200" dirty="0" smtClean="0"/>
              <a:t>         Реалізація </a:t>
            </a:r>
            <a:r>
              <a:rPr lang="uk-UA" sz="7200" dirty="0"/>
              <a:t>заходу передбачає:</a:t>
            </a:r>
            <a:endParaRPr lang="ru-RU" sz="7200" dirty="0"/>
          </a:p>
          <a:p>
            <a:pPr marL="396000" lvl="0" indent="-3960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uk-UA" sz="7200" dirty="0"/>
              <a:t>виведення з експлуатації 2,325 км в </a:t>
            </a:r>
            <a:r>
              <a:rPr lang="uk-UA" sz="7200" dirty="0" err="1"/>
              <a:t>двохтрубному</a:t>
            </a:r>
            <a:r>
              <a:rPr lang="uk-UA" sz="7200" dirty="0"/>
              <a:t> вимірі аварійних теплових мереж;</a:t>
            </a:r>
            <a:endParaRPr lang="ru-RU" sz="7200" dirty="0"/>
          </a:p>
          <a:p>
            <a:pPr marL="396000" lvl="0" indent="-3960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uk-UA" sz="7200" dirty="0"/>
              <a:t>переведення споживачів будинків по вул. </a:t>
            </a:r>
            <a:r>
              <a:rPr lang="ru-RU" sz="7200" dirty="0" err="1"/>
              <a:t>Олександрівській</a:t>
            </a:r>
            <a:r>
              <a:rPr lang="ru-RU" sz="7200" dirty="0"/>
              <a:t>, 147б, по </a:t>
            </a:r>
            <a:r>
              <a:rPr lang="ru-RU" sz="7200" dirty="0" err="1"/>
              <a:t>вул</a:t>
            </a:r>
            <a:r>
              <a:rPr lang="ru-RU" sz="7200" dirty="0"/>
              <a:t>. </a:t>
            </a:r>
            <a:r>
              <a:rPr lang="ru-RU" sz="7200" dirty="0" err="1"/>
              <a:t>Олександрівській</a:t>
            </a:r>
            <a:r>
              <a:rPr lang="ru-RU" sz="7200" dirty="0"/>
              <a:t>, 149а</a:t>
            </a:r>
            <a:r>
              <a:rPr lang="uk-UA" sz="7200" dirty="0"/>
              <a:t> на децентралізоване опалення;</a:t>
            </a:r>
            <a:endParaRPr lang="ru-RU" sz="7200" dirty="0"/>
          </a:p>
          <a:p>
            <a:pPr marL="396000" lvl="0" indent="-3960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uk-UA" sz="7200" dirty="0"/>
              <a:t>переведення приватного будинку по вул. </a:t>
            </a:r>
            <a:r>
              <a:rPr lang="uk-UA" sz="7200" dirty="0" err="1"/>
              <a:t>Олександрівській</a:t>
            </a:r>
            <a:r>
              <a:rPr lang="uk-UA" sz="7200" dirty="0"/>
              <a:t>, 104а та ДНЗ № 11 на автономне теплопостачання;</a:t>
            </a:r>
            <a:endParaRPr lang="ru-RU" sz="7200" dirty="0"/>
          </a:p>
          <a:p>
            <a:pPr marL="396000" lvl="0" indent="-396000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uk-UA" sz="7200" dirty="0"/>
              <a:t>закриття котельні по вул. П.Осипенко,48в та підключення житлового масиву «</a:t>
            </a:r>
            <a:r>
              <a:rPr lang="uk-UA" sz="7200" dirty="0" err="1"/>
              <a:t>Василенкове</a:t>
            </a:r>
            <a:r>
              <a:rPr lang="uk-UA" sz="7200" dirty="0"/>
              <a:t> поле» до модульної котельні, що буде встановлена на ЦТП Прикордонників, 60г.</a:t>
            </a:r>
            <a:endParaRPr lang="ru-RU" sz="7200" dirty="0"/>
          </a:p>
          <a:p>
            <a:pPr>
              <a:lnSpc>
                <a:spcPct val="120000"/>
              </a:lnSpc>
            </a:pPr>
            <a:r>
              <a:rPr lang="uk-UA" sz="7200" dirty="0" smtClean="0"/>
              <a:t>         При </a:t>
            </a:r>
            <a:r>
              <a:rPr lang="uk-UA" sz="7200" dirty="0"/>
              <a:t>виконанні даного заходу будуть виведені з експлуатації теплові мережі довжиною 2 325,5 м в </a:t>
            </a:r>
            <a:r>
              <a:rPr lang="uk-UA" sz="7200" dirty="0" err="1"/>
              <a:t>двохтрубному</a:t>
            </a:r>
            <a:r>
              <a:rPr lang="uk-UA" sz="7200" dirty="0"/>
              <a:t> вимірі, що дасть економію 215,3 </a:t>
            </a:r>
            <a:r>
              <a:rPr lang="uk-UA" sz="7200" dirty="0" err="1"/>
              <a:t>т.у.п</a:t>
            </a:r>
            <a:r>
              <a:rPr lang="uk-UA" sz="7200" dirty="0"/>
              <a:t>./рік.       (1 264,87 тис. грн.) Вартість ремонту теплової мережі з урахуванням заміни сталевої труби на </a:t>
            </a:r>
            <a:r>
              <a:rPr lang="uk-UA" sz="7200" dirty="0" err="1"/>
              <a:t>попередньоізольовану</a:t>
            </a:r>
            <a:r>
              <a:rPr lang="uk-UA" sz="7200" dirty="0"/>
              <a:t> складає близько 9 992,78 тис. грн., в той час коли вартість впровадження заходу складає 10 000 тис. грн.</a:t>
            </a:r>
            <a:endParaRPr lang="ru-RU" sz="7200" dirty="0"/>
          </a:p>
          <a:p>
            <a:pPr>
              <a:lnSpc>
                <a:spcPct val="120000"/>
              </a:lnSpc>
            </a:pPr>
            <a:r>
              <a:rPr lang="uk-UA" sz="7200" dirty="0" smtClean="0"/>
              <a:t>         Джерела </a:t>
            </a:r>
            <a:r>
              <a:rPr lang="uk-UA" sz="7200" dirty="0"/>
              <a:t>фінансування: кошти інвесторів, гранти, кошти державного та місцевого бюджетів, кошти підприємства.</a:t>
            </a:r>
          </a:p>
          <a:p>
            <a:pPr algn="just">
              <a:lnSpc>
                <a:spcPct val="120000"/>
              </a:lnSpc>
            </a:pPr>
            <a:endParaRPr lang="uk-UA" sz="7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28907" y="-7228184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15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804005" cy="614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93238"/>
      </p:ext>
    </p:extLst>
  </p:cSld>
  <p:clrMapOvr>
    <a:masterClrMapping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39859" y="2348880"/>
            <a:ext cx="6699027" cy="36724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uk-UA" dirty="0" smtClean="0"/>
              <a:t>         Встановлена </a:t>
            </a:r>
            <a:r>
              <a:rPr lang="uk-UA" dirty="0"/>
              <a:t>потужність котельні по вул. </a:t>
            </a:r>
            <a:r>
              <a:rPr lang="uk-UA" dirty="0" err="1"/>
              <a:t>П’ятикопа</a:t>
            </a:r>
            <a:r>
              <a:rPr lang="uk-UA" dirty="0"/>
              <a:t>, </a:t>
            </a:r>
            <a:r>
              <a:rPr lang="uk-UA" dirty="0" smtClean="0"/>
              <a:t>26б </a:t>
            </a:r>
            <a:r>
              <a:rPr lang="uk-UA" dirty="0"/>
              <a:t>складає 3,515 </a:t>
            </a:r>
            <a:r>
              <a:rPr lang="uk-UA" dirty="0" err="1"/>
              <a:t>Гкал</a:t>
            </a:r>
            <a:r>
              <a:rPr lang="uk-UA" dirty="0"/>
              <a:t>/год, а приєднане навантаження лише 1,08 </a:t>
            </a:r>
            <a:r>
              <a:rPr lang="uk-UA" dirty="0" err="1"/>
              <a:t>Гкал</a:t>
            </a:r>
            <a:r>
              <a:rPr lang="uk-UA" dirty="0"/>
              <a:t>/год, що становить 30,7%. Споживачами є житловий масив </a:t>
            </a:r>
            <a:r>
              <a:rPr lang="uk-UA" dirty="0" smtClean="0"/>
              <a:t>(7 </a:t>
            </a:r>
            <a:r>
              <a:rPr lang="uk-UA" dirty="0"/>
              <a:t>житлових </a:t>
            </a:r>
            <a:r>
              <a:rPr lang="uk-UA" dirty="0" smtClean="0"/>
              <a:t>будинки) </a:t>
            </a:r>
            <a:r>
              <a:rPr lang="uk-UA" dirty="0"/>
              <a:t>та медичні заклади Лубенської КЦМЛ.</a:t>
            </a:r>
            <a:endParaRPr lang="ru-RU" dirty="0"/>
          </a:p>
          <a:p>
            <a:pPr algn="just"/>
            <a:r>
              <a:rPr lang="uk-UA" dirty="0" smtClean="0"/>
              <a:t>         При </a:t>
            </a:r>
            <a:r>
              <a:rPr lang="uk-UA" dirty="0"/>
              <a:t>виконанні даного заходу будуть виведені з експлуатації теплові мережі довжиною 478 м в </a:t>
            </a:r>
            <a:r>
              <a:rPr lang="uk-UA" dirty="0" err="1"/>
              <a:t>двохтрубному</a:t>
            </a:r>
            <a:r>
              <a:rPr lang="uk-UA" dirty="0"/>
              <a:t> вимірі, що дасть економію 50 </a:t>
            </a:r>
            <a:r>
              <a:rPr lang="uk-UA" dirty="0" err="1"/>
              <a:t>т.у.п</a:t>
            </a:r>
            <a:r>
              <a:rPr lang="uk-UA" dirty="0"/>
              <a:t>./</a:t>
            </a:r>
            <a:r>
              <a:rPr lang="uk-UA" dirty="0" smtClean="0"/>
              <a:t>рік (293,70 </a:t>
            </a:r>
            <a:r>
              <a:rPr lang="uk-UA" dirty="0"/>
              <a:t>тис. грн.). Вартість ремонту теплової мережі з заміною сталевих труб на </a:t>
            </a:r>
            <a:r>
              <a:rPr lang="uk-UA" dirty="0" err="1"/>
              <a:t>попередньоізольовані</a:t>
            </a:r>
            <a:r>
              <a:rPr lang="uk-UA" dirty="0"/>
              <a:t> становить близько 1 940,20 тис. грн., в той час коли орієнтовна вартість впровадження заходу становить 3 000 тис. грн.</a:t>
            </a:r>
            <a:endParaRPr lang="ru-RU" dirty="0"/>
          </a:p>
          <a:p>
            <a:pPr algn="just"/>
            <a:r>
              <a:rPr lang="uk-UA" dirty="0" smtClean="0"/>
              <a:t>         </a:t>
            </a:r>
            <a:r>
              <a:rPr lang="uk-UA" u="sng" dirty="0" smtClean="0"/>
              <a:t>Джерела </a:t>
            </a:r>
            <a:r>
              <a:rPr lang="uk-UA" u="sng" dirty="0"/>
              <a:t>фінансування</a:t>
            </a:r>
            <a:r>
              <a:rPr lang="uk-UA" dirty="0"/>
              <a:t>: кошти інвесторів, гранти, кошти державного та місцевого бюджетів, кошти підприємства.</a:t>
            </a:r>
            <a:endParaRPr lang="ru-R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85184" y="-6724128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764232" y="4204884"/>
            <a:ext cx="2895600" cy="339048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83568" y="116632"/>
            <a:ext cx="8466081" cy="193162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ru-RU" sz="3200" b="1" dirty="0" err="1"/>
              <a:t>Встановлення</a:t>
            </a:r>
            <a:r>
              <a:rPr lang="ru-RU" sz="3200" b="1" dirty="0"/>
              <a:t> </a:t>
            </a:r>
            <a:r>
              <a:rPr lang="ru-RU" sz="3200" b="1" dirty="0" err="1"/>
              <a:t>модульної</a:t>
            </a:r>
            <a:r>
              <a:rPr lang="ru-RU" sz="3200" b="1" dirty="0"/>
              <a:t> </a:t>
            </a:r>
            <a:r>
              <a:rPr lang="ru-RU" sz="3200" b="1" dirty="0" err="1"/>
              <a:t>котельні</a:t>
            </a:r>
            <a:r>
              <a:rPr lang="ru-RU" sz="3200" b="1" dirty="0"/>
              <a:t> для </a:t>
            </a:r>
            <a:r>
              <a:rPr lang="ru-RU" sz="3200" b="1" dirty="0" err="1"/>
              <a:t>теплопостачання</a:t>
            </a:r>
            <a:r>
              <a:rPr lang="ru-RU" sz="3200" b="1" dirty="0"/>
              <a:t> </a:t>
            </a:r>
            <a:r>
              <a:rPr lang="ru-RU" sz="3200" b="1" dirty="0" err="1"/>
              <a:t>житлових</a:t>
            </a:r>
            <a:r>
              <a:rPr lang="ru-RU" sz="3200" b="1" dirty="0"/>
              <a:t> </a:t>
            </a:r>
            <a:r>
              <a:rPr lang="ru-RU" sz="3200" b="1" dirty="0" err="1"/>
              <a:t>будинків</a:t>
            </a:r>
            <a:r>
              <a:rPr lang="ru-RU" sz="3200" b="1" dirty="0"/>
              <a:t> </a:t>
            </a:r>
            <a:r>
              <a:rPr lang="uk-UA" sz="3200" b="1" dirty="0"/>
              <a:t>що опалюються від котельні по вул. </a:t>
            </a:r>
            <a:r>
              <a:rPr lang="uk-UA" sz="3200" b="1" dirty="0" err="1"/>
              <a:t>П’ятикопа</a:t>
            </a:r>
            <a:r>
              <a:rPr lang="uk-UA" sz="3200" b="1" dirty="0"/>
              <a:t>, </a:t>
            </a:r>
            <a:r>
              <a:rPr lang="uk-UA" sz="3200" b="1" dirty="0" smtClean="0"/>
              <a:t>26б</a:t>
            </a:r>
            <a:r>
              <a:rPr lang="ru-RU" sz="3200" b="1" dirty="0" smtClean="0"/>
              <a:t> </a:t>
            </a:r>
            <a:r>
              <a:rPr lang="ru-RU" sz="3200" b="1" dirty="0"/>
              <a:t>м. </a:t>
            </a:r>
            <a:r>
              <a:rPr lang="ru-RU" sz="3200" b="1" dirty="0" err="1"/>
              <a:t>Лубни</a:t>
            </a:r>
            <a:r>
              <a:rPr lang="ru-RU" sz="3200" b="1" dirty="0"/>
              <a:t>.</a:t>
            </a:r>
            <a:endParaRPr lang="ru-RU" sz="3200" b="1" u="sng" dirty="0"/>
          </a:p>
        </p:txBody>
      </p:sp>
    </p:spTree>
    <p:extLst>
      <p:ext uri="{BB962C8B-B14F-4D97-AF65-F5344CB8AC3E}">
        <p14:creationId xmlns:p14="http://schemas.microsoft.com/office/powerpoint/2010/main" val="1934888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7" y="980728"/>
            <a:ext cx="8928992" cy="544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59081"/>
      </p:ext>
    </p:extLst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629" y="1171778"/>
            <a:ext cx="7668344" cy="547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uk-UA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заходу: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якісного та надійного теплопостачання спожи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вачів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витрат підприємства на проведення ремонтів теплових мереж;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втрат теплової енергії в теплових мережах.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проведенні інвентаризації теплових мереж в м. Лубни було виявлено 1,642 км в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двохтрубному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вимірі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безгосподарчих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теплових мереж. Дані мережі перебувають в незадовільному стані. Для попередження виникнення аварійних ситуацій та для забезпечення мешканців міста якісними послугами з теплопостачання та гарячого водопостачання, необхідно провести капітальні ремонти даних мереж, з подальшою передачею їх на баланс підприємства, для включення в тариф робіт з їхнього обслуговування.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виконанні даного заходу будуть відремонтовані 1,642 км теплових мереж в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двохтрубному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вимірі, що дасть економію за рахунок скорочення витоку 30,14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т.у.п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рік (177,07 тис. грн.). Вартість проведення капітального ремонту теплових мереж становить близько 2 218,43 тис. грн.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 фінансування: 50% кошти місцевого бюджетів, 50% кошти підприємства.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85184" y="-5716016"/>
            <a:ext cx="7765662" cy="164761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114809" y="19650"/>
            <a:ext cx="7020272" cy="11521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500" b="1" u="sng" dirty="0" smtClean="0"/>
              <a:t>Проведення </a:t>
            </a:r>
            <a:r>
              <a:rPr lang="uk-UA" sz="3500" b="1" u="sng" dirty="0"/>
              <a:t>капітального </a:t>
            </a:r>
            <a:r>
              <a:rPr lang="ru-RU" sz="3500" b="1" u="sng" dirty="0"/>
              <a:t>р</a:t>
            </a:r>
            <a:r>
              <a:rPr lang="uk-UA" sz="3500" b="1" u="sng" dirty="0" err="1"/>
              <a:t>емонту</a:t>
            </a:r>
            <a:r>
              <a:rPr lang="uk-UA" sz="3500" b="1" u="sng" dirty="0"/>
              <a:t> </a:t>
            </a:r>
            <a:r>
              <a:rPr lang="uk-UA" sz="3500" b="1" u="sng" dirty="0" err="1" smtClean="0"/>
              <a:t>безгосподарчих</a:t>
            </a:r>
            <a:r>
              <a:rPr lang="uk-UA" sz="3500" b="1" u="sng" dirty="0" smtClean="0"/>
              <a:t> </a:t>
            </a:r>
            <a:r>
              <a:rPr lang="uk-UA" sz="3500" b="1" u="sng" dirty="0"/>
              <a:t>теплових мереж</a:t>
            </a:r>
            <a:endParaRPr lang="ru-RU" sz="3500" b="1" u="sng" dirty="0"/>
          </a:p>
        </p:txBody>
      </p:sp>
    </p:spTree>
    <p:extLst>
      <p:ext uri="{BB962C8B-B14F-4D97-AF65-F5344CB8AC3E}">
        <p14:creationId xmlns:p14="http://schemas.microsoft.com/office/powerpoint/2010/main" val="27498387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2857" y="116633"/>
            <a:ext cx="8202488" cy="108012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3600" b="1" dirty="0"/>
              <a:t>Переведення на автономне опалення житлових будинків м. Лубен.</a:t>
            </a:r>
            <a:endParaRPr lang="ru-RU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48145" y="1340768"/>
            <a:ext cx="8077200" cy="5517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Мета </a:t>
            </a:r>
            <a:r>
              <a:rPr lang="uk-UA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заходу: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якісними послугами з теплопостачання споживачів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міста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втрат теплової енергії в мережах підприємства та внутрішніх системах опалення будинків.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У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Лубни приєднано до зовнішніх мереж теплопостачання 198 житлових будинків, з них 12 будинків мають більше 50% квартир відключених від централізованого опалення. Внаслідок чого відбувається перевищення нормативних втрат та розбалансування системи опалення будинку. Для усунення цих проблем пропонується перевести будинки на автономне опалення.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Орієнтовна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вартість переведення 12-ти житлових будинків на автономне опалення складає 2 475,00 тис. грн., економія паливно-енергетичних ресурсів для підприємства за рік складе 85,5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т.у.п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(502,3 тис. грн.).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Додатково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мешканців даних житлових будинків буде досягнута економія за рахунок відсутності оплати вартості послуг з опалення місць загального користування, орієнтовно на суму 150,00 тис. грн.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Фінансування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заходу планується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здійснюватись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рахунок мешканців квартир та за рахунок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співфінансування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боку міського бюджету для малозабезпечених споживачів.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196753"/>
            <a:ext cx="8318858" cy="55446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r>
              <a:rPr lang="uk-UA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заходу: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100% фактичного обліку</a:t>
            </a:r>
          </a:p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теплової енергії.</a:t>
            </a:r>
          </a:p>
          <a:p>
            <a:pPr lvl="0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сьогоднішній день, у м. Лубни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приєднано до</a:t>
            </a:r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зовнішніх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мереж теплопостачання 198 житлових будинків, з них 110 обладнані вузлами комерційного обліку спожитої теплової енергії. Для оснащення решти 88 житлових будинків необхідно встановити 95 теплових лічильники на вводи зовнішніх мереж у будівлі. В 20 житлових будинках відсутні вузли вводу зовнішніх теплових мереж, тому вони потребують додаткових витрат на добудову для встановлення лічильників теплової енергії.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Орієнтовна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вартість встановлення 95 теплових лічильників складе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504,97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тис.грн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виконанні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заходу № 1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Переведення на автономне опалення житлових будинків м. Лубен.,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необхідних теплових лічильників зменшиться до 85 шт. Тоді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орієнтовна вартість встановлення 85 теплових лічильників складе 4 872,57 тис.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Результатом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 даного заходу є зменшення споживання теплової енергії орієнтовно до 4 000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Гкал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/рік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(6,8%)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Джерела </a:t>
            </a:r>
            <a:r>
              <a:rPr lang="uk-UA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фінансування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кошти державного бюджету, кошти міського бюджету, кошти підприємства та мешканців житлових будинків.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22857" y="116633"/>
            <a:ext cx="8202488" cy="108012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uk-UA" sz="3600" b="1" u="sng" dirty="0"/>
              <a:t>Встановлення теплових лічильників в житлових будинках міста. </a:t>
            </a:r>
            <a:endParaRPr lang="ru-RU" sz="3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14514" y="2357430"/>
            <a:ext cx="6929486" cy="4214842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r>
              <a:rPr lang="uk-UA" sz="7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заходу: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Оптимізація режиму гарячого водопостачання котельні по вул. Першотравнева, </a:t>
            </a:r>
            <a:r>
              <a:rPr lang="uk-UA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34/6;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втрат теплової енергії в теплових мережах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витрат на ремонт та обслуговування теплових мереж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   Відсоток споживачів, що фактично користуються послугою централізованого гарячого водопостачання становить 14,2 %</a:t>
            </a:r>
            <a:endParaRPr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При виконанні даного заходу будуть, відключені 3 будинки, що призведе до економії для підприємства 17,1 </a:t>
            </a:r>
            <a:r>
              <a:rPr lang="uk-UA" sz="7200" dirty="0" err="1" smtClean="0">
                <a:latin typeface="Times New Roman" pitchFamily="18" charset="0"/>
                <a:cs typeface="Times New Roman" pitchFamily="18" charset="0"/>
              </a:rPr>
              <a:t>т.у.п</a:t>
            </a:r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./рік. Загальна економія складе 100,5 тис. грн. за рік.</a:t>
            </a:r>
            <a:endParaRPr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Також планується вивести з експлуатації 593,7 м теплових мереж за рахунок відключення від централізованого опалення житлового масиву по вул. Гагаріна:</a:t>
            </a:r>
            <a:endParaRPr sz="7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житловий будинок по вул. Гагаріна, 18а від’єднується згідно </a:t>
            </a: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Заходу № 1 </a:t>
            </a:r>
            <a:r>
              <a:rPr lang="uk-UA" sz="7200" b="1" u="sng" dirty="0" smtClean="0">
                <a:latin typeface="Times New Roman" pitchFamily="18" charset="0"/>
                <a:cs typeface="Times New Roman" pitchFamily="18" charset="0"/>
              </a:rPr>
              <a:t>«Переведення на автономне опалення житлових будинків м. Лубен.» </a:t>
            </a:r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- 67 % відключених квартир;</a:t>
            </a:r>
            <a:endParaRPr sz="7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житловий будинок по вул. Гагаріна, 18 – 49% відключених квартир;</a:t>
            </a:r>
            <a:endParaRPr sz="7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житловий будинок по вул. Гагаріна, 20 – 42 % відключених квартир;</a:t>
            </a:r>
            <a:endParaRPr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endParaRPr lang="ru-RU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7948" y="-2857544"/>
            <a:ext cx="7765662" cy="164761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07504" y="116632"/>
            <a:ext cx="8892480" cy="17281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3500" b="1" u="sng" dirty="0" err="1"/>
              <a:t>Відключення</a:t>
            </a:r>
            <a:r>
              <a:rPr lang="ru-RU" sz="3500" b="1" u="sng" dirty="0"/>
              <a:t> </a:t>
            </a:r>
            <a:r>
              <a:rPr lang="uk-UA" sz="3500" b="1" u="sng" dirty="0"/>
              <a:t>від централізованого гарячого водопостачання </a:t>
            </a:r>
            <a:r>
              <a:rPr lang="ru-RU" sz="3500" b="1" u="sng" dirty="0" err="1"/>
              <a:t>житлових</a:t>
            </a:r>
            <a:r>
              <a:rPr lang="ru-RU" sz="3500" b="1" u="sng" dirty="0"/>
              <a:t> </a:t>
            </a:r>
            <a:r>
              <a:rPr lang="ru-RU" sz="3500" b="1" u="sng" dirty="0" err="1"/>
              <a:t>будинків</a:t>
            </a:r>
            <a:r>
              <a:rPr lang="ru-RU" sz="3500" b="1" u="sng" dirty="0"/>
              <a:t> по </a:t>
            </a:r>
            <a:r>
              <a:rPr lang="ru-RU" sz="3500" b="1" u="sng" dirty="0" err="1"/>
              <a:t>вул</a:t>
            </a:r>
            <a:r>
              <a:rPr lang="ru-RU" sz="3500" b="1" u="sng" dirty="0"/>
              <a:t>. </a:t>
            </a:r>
            <a:r>
              <a:rPr lang="ru-RU" sz="3500" b="1" u="sng" dirty="0" err="1"/>
              <a:t>Гагаріна</a:t>
            </a:r>
            <a:r>
              <a:rPr lang="ru-RU" sz="3500" b="1" u="sng" dirty="0"/>
              <a:t>, 20, </a:t>
            </a:r>
            <a:r>
              <a:rPr lang="ru-RU" sz="3500" b="1" u="sng" dirty="0" err="1"/>
              <a:t>Гагаріна</a:t>
            </a:r>
            <a:r>
              <a:rPr lang="ru-RU" sz="3500" b="1" u="sng" dirty="0"/>
              <a:t>, 18, </a:t>
            </a:r>
            <a:r>
              <a:rPr lang="ru-RU" sz="3500" b="1" u="sng" dirty="0" err="1"/>
              <a:t>Гагаріна</a:t>
            </a:r>
            <a:r>
              <a:rPr lang="ru-RU" sz="3500" b="1" u="sng" dirty="0"/>
              <a:t>, 18а</a:t>
            </a:r>
            <a:r>
              <a:rPr lang="uk-UA" sz="3500" b="1" u="sng" dirty="0"/>
              <a:t> та виведення з експлуатації теплових мереж</a:t>
            </a:r>
            <a:r>
              <a:rPr lang="ru-RU" sz="3500" b="1" u="sng" dirty="0"/>
              <a:t>.</a:t>
            </a:r>
            <a:endParaRPr lang="ru-RU" sz="3500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8947"/>
            <a:ext cx="6480720" cy="681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28452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779912" y="332656"/>
            <a:ext cx="4752528" cy="17281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500" b="1" u="sng" dirty="0" smtClean="0"/>
              <a:t>Встановлення </a:t>
            </a:r>
            <a:r>
              <a:rPr lang="uk-UA" sz="3500" b="1" u="sng" dirty="0"/>
              <a:t>автоматизованих модульних котельних.</a:t>
            </a:r>
            <a:endParaRPr lang="ru-RU" sz="35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3356992"/>
            <a:ext cx="6626696" cy="194421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uk-UA" u="sng" dirty="0"/>
              <a:t>Мета заходу: 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/>
              <a:t>Забезпечення якісного та надійного теплопостачання спожи</a:t>
            </a:r>
            <a:r>
              <a:rPr lang="ru-RU" dirty="0" err="1"/>
              <a:t>вачів</a:t>
            </a:r>
            <a:r>
              <a:rPr lang="uk-UA" dirty="0"/>
              <a:t>;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/>
              <a:t>Зменшення витрат підприємства на проведення ремонтів теплових мереж;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dirty="0"/>
              <a:t>Зменшення втрат теплової енергії в теплових </a:t>
            </a:r>
            <a:r>
              <a:rPr lang="uk-UA" dirty="0" smtClean="0"/>
              <a:t>мережах.</a:t>
            </a:r>
          </a:p>
          <a:p>
            <a:pPr lvl="0"/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188640"/>
            <a:ext cx="7488832" cy="6669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1" algn="ctr"/>
            <a:r>
              <a:rPr lang="ru-RU" sz="3000" b="1" dirty="0" err="1" smtClean="0"/>
              <a:t>Встановлення</a:t>
            </a:r>
            <a:r>
              <a:rPr lang="ru-RU" sz="3000" b="1" dirty="0" smtClean="0"/>
              <a:t> </a:t>
            </a:r>
            <a:r>
              <a:rPr lang="ru-RU" sz="3000" b="1" dirty="0" err="1"/>
              <a:t>модульної</a:t>
            </a:r>
            <a:r>
              <a:rPr lang="ru-RU" sz="3000" b="1" dirty="0"/>
              <a:t> </a:t>
            </a:r>
            <a:r>
              <a:rPr lang="ru-RU" sz="3000" b="1" dirty="0" err="1"/>
              <a:t>котельні</a:t>
            </a:r>
            <a:r>
              <a:rPr lang="ru-RU" sz="3000" b="1" dirty="0"/>
              <a:t> з </a:t>
            </a:r>
            <a:r>
              <a:rPr lang="ru-RU" sz="3000" b="1" dirty="0" err="1"/>
              <a:t>переведенням</a:t>
            </a:r>
            <a:r>
              <a:rPr lang="ru-RU" sz="3000" b="1" dirty="0"/>
              <a:t> </a:t>
            </a:r>
            <a:r>
              <a:rPr lang="ru-RU" sz="3000" b="1" dirty="0" err="1"/>
              <a:t>житлового</a:t>
            </a:r>
            <a:r>
              <a:rPr lang="ru-RU" sz="3000" b="1" dirty="0"/>
              <a:t> </a:t>
            </a:r>
            <a:r>
              <a:rPr lang="ru-RU" sz="3000" b="1" dirty="0" err="1"/>
              <a:t>будинку</a:t>
            </a:r>
            <a:r>
              <a:rPr lang="ru-RU" sz="3000" b="1" dirty="0"/>
              <a:t> по </a:t>
            </a:r>
            <a:r>
              <a:rPr lang="ru-RU" sz="3000" b="1" dirty="0" err="1"/>
              <a:t>вул</a:t>
            </a:r>
            <a:r>
              <a:rPr lang="ru-RU" sz="3000" b="1" dirty="0"/>
              <a:t>. </a:t>
            </a:r>
            <a:r>
              <a:rPr lang="uk-UA" sz="3000" b="1" dirty="0"/>
              <a:t>Олександрівська</a:t>
            </a:r>
            <a:r>
              <a:rPr lang="ru-RU" sz="3000" b="1" dirty="0"/>
              <a:t>, 10 та ЗОШ № 3 на </a:t>
            </a:r>
            <a:r>
              <a:rPr lang="ru-RU" sz="3000" b="1" dirty="0" err="1"/>
              <a:t>децентралізоване</a:t>
            </a:r>
            <a:r>
              <a:rPr lang="ru-RU" sz="3000" b="1" dirty="0"/>
              <a:t> </a:t>
            </a:r>
            <a:r>
              <a:rPr lang="ru-RU" sz="3000" b="1" dirty="0" err="1"/>
              <a:t>опалення</a:t>
            </a:r>
            <a:r>
              <a:rPr lang="ru-RU" sz="3000" b="1" dirty="0"/>
              <a:t>.</a:t>
            </a:r>
            <a:endParaRPr lang="ru-RU" sz="3000" b="1" u="sng" dirty="0"/>
          </a:p>
          <a:p>
            <a:endParaRPr lang="uk-UA" dirty="0" smtClean="0"/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Теплові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мережі від котельні по вул. Чкалова, 17 м. Лубен до будинку по вул. Олександрівська, 10 та до ЗОШ № 3 знаходяться в аварійному стані та потребують капітального ремонту. Вказані об’єкти є кінцевими споживачами на даній тепловій мережі. Протяжність теплової мережі складає 561,3 м в  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двохтрубному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вимірі. Дана теплова мережа прокладена під проїжджою частиною, що значно ускладнює проведення ремонтних робіт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При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виконанні даного заходу будуть виведені з експлуатації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аварійні теплові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мережі довжиною 561,3 м   в  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двохтрубному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вимірі, що дасть економію 60,9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т.у.п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./рік. (357,78 тис. грн.). Вартість ремонту теплової мережі з урахуванням заміни сталевої труби на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попередньоізольовану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складає близько 2 061,5 тис. грн., в той час як орієнтовна вартість впровадження заходу складає 2 000 тис. грн.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Джерела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фінансування: кошти інвесторів, гранти, кошти державного та місцевого бюджетів, кошти підприємства.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23942" y="-1290090"/>
            <a:ext cx="2895600" cy="686108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1809"/>
            <a:ext cx="5112568" cy="658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649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34651" y="3134534"/>
            <a:ext cx="5370146" cy="3246793"/>
          </a:xfrm>
          <a:prstGeom prst="rect">
            <a:avLst/>
          </a:prstGeom>
          <a:noFill/>
        </p:spPr>
        <p:txBody>
          <a:bodyPr wrap="square" rtlCol="0">
            <a:normAutofit fontScale="2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uk-UA" sz="7200" dirty="0" smtClean="0"/>
              <a:t>         До </a:t>
            </a:r>
            <a:r>
              <a:rPr lang="uk-UA" sz="7200" dirty="0"/>
              <a:t>теплової мережі від котельні по вул. П. </a:t>
            </a:r>
            <a:r>
              <a:rPr lang="uk-UA" sz="7200" dirty="0" err="1"/>
              <a:t>Осипенко</a:t>
            </a:r>
            <a:r>
              <a:rPr lang="uk-UA" sz="7200" dirty="0"/>
              <a:t>, 48в протяжністю 2,325 км підключені </a:t>
            </a:r>
            <a:r>
              <a:rPr lang="uk-UA" sz="7200" dirty="0" smtClean="0"/>
              <a:t>3 </a:t>
            </a:r>
            <a:r>
              <a:rPr lang="ru-RU" sz="7200" dirty="0" err="1"/>
              <a:t>житлов</a:t>
            </a:r>
            <a:r>
              <a:rPr lang="uk-UA" sz="7200" dirty="0"/>
              <a:t>і б</a:t>
            </a:r>
            <a:r>
              <a:rPr lang="ru-RU" sz="7200" dirty="0" err="1"/>
              <a:t>удинк</a:t>
            </a:r>
            <a:r>
              <a:rPr lang="uk-UA" sz="7200" dirty="0"/>
              <a:t>и</a:t>
            </a:r>
            <a:r>
              <a:rPr lang="ru-RU" sz="7200" dirty="0"/>
              <a:t> по </a:t>
            </a:r>
            <a:r>
              <a:rPr lang="uk-UA" sz="7200" dirty="0"/>
              <a:t>в</a:t>
            </a:r>
            <a:r>
              <a:rPr lang="ru-RU" sz="7200" dirty="0"/>
              <a:t>ул. </a:t>
            </a:r>
            <a:r>
              <a:rPr lang="ru-RU" sz="7200" dirty="0" err="1" smtClean="0"/>
              <a:t>Олександрівськ</a:t>
            </a:r>
            <a:r>
              <a:rPr lang="uk-UA" sz="7200" dirty="0" err="1" smtClean="0"/>
              <a:t>ій</a:t>
            </a:r>
            <a:r>
              <a:rPr lang="uk-UA" sz="7200" dirty="0" smtClean="0"/>
              <a:t> (які </a:t>
            </a:r>
            <a:r>
              <a:rPr lang="uk-UA" sz="7200" dirty="0"/>
              <a:t>є кінцевими споживачами  на даній тепловій мережі), ДНЗ № </a:t>
            </a:r>
            <a:r>
              <a:rPr lang="uk-UA" sz="7200" dirty="0" smtClean="0"/>
              <a:t>11 та </a:t>
            </a:r>
            <a:r>
              <a:rPr lang="uk-UA" sz="7200" dirty="0"/>
              <a:t>житловий масив «</a:t>
            </a:r>
            <a:r>
              <a:rPr lang="uk-UA" sz="7200" dirty="0" err="1"/>
              <a:t>Василенкове</a:t>
            </a:r>
            <a:r>
              <a:rPr lang="uk-UA" sz="7200" dirty="0"/>
              <a:t> поле» (5 житлових будинки</a:t>
            </a:r>
            <a:r>
              <a:rPr lang="uk-UA" sz="7200" dirty="0" smtClean="0"/>
              <a:t>). Вказана теплова мережа частково прокладена під проїжджою частиною, частково по приватним садибам і проходить по території, що підтоплюється ґрунтовими водами. Таке її розміщення значно </a:t>
            </a:r>
            <a:r>
              <a:rPr lang="uk-UA" sz="7200" dirty="0"/>
              <a:t>ускладнює проведення ремонтних робіт. </a:t>
            </a:r>
            <a:endParaRPr lang="uk-UA" sz="7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31925" y="-7228184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35246" y="116632"/>
            <a:ext cx="8032429" cy="2736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ru-RU" sz="3000" b="1" dirty="0" err="1"/>
              <a:t>Встановлення</a:t>
            </a:r>
            <a:r>
              <a:rPr lang="ru-RU" sz="3000" b="1" dirty="0"/>
              <a:t> </a:t>
            </a:r>
            <a:r>
              <a:rPr lang="ru-RU" sz="3000" b="1" dirty="0" err="1"/>
              <a:t>модульної</a:t>
            </a:r>
            <a:r>
              <a:rPr lang="ru-RU" sz="3000" b="1" dirty="0"/>
              <a:t> </a:t>
            </a:r>
            <a:r>
              <a:rPr lang="ru-RU" sz="3000" b="1" dirty="0" err="1"/>
              <a:t>котельні</a:t>
            </a:r>
            <a:r>
              <a:rPr lang="ru-RU" sz="3000" b="1" dirty="0"/>
              <a:t> для </a:t>
            </a:r>
            <a:r>
              <a:rPr lang="ru-RU" sz="3000" b="1" dirty="0" err="1"/>
              <a:t>теплопостачання</a:t>
            </a:r>
            <a:r>
              <a:rPr lang="ru-RU" sz="3000" b="1" dirty="0"/>
              <a:t> </a:t>
            </a:r>
            <a:r>
              <a:rPr lang="ru-RU" sz="3000" b="1" dirty="0" err="1"/>
              <a:t>житлових</a:t>
            </a:r>
            <a:r>
              <a:rPr lang="ru-RU" sz="3000" b="1" dirty="0"/>
              <a:t> </a:t>
            </a:r>
            <a:r>
              <a:rPr lang="ru-RU" sz="3000" b="1" dirty="0" err="1"/>
              <a:t>будинків</a:t>
            </a:r>
            <a:r>
              <a:rPr lang="ru-RU" sz="3000" b="1" dirty="0"/>
              <a:t> по </a:t>
            </a:r>
            <a:r>
              <a:rPr lang="ru-RU" sz="3000" b="1" dirty="0" err="1"/>
              <a:t>вул</a:t>
            </a:r>
            <a:r>
              <a:rPr lang="ru-RU" sz="3000" b="1" dirty="0"/>
              <a:t>. </a:t>
            </a:r>
            <a:r>
              <a:rPr lang="ru-RU" sz="3000" b="1" dirty="0" err="1"/>
              <a:t>Олександрівській</a:t>
            </a:r>
            <a:r>
              <a:rPr lang="ru-RU" sz="3000" b="1" dirty="0"/>
              <a:t>, 147б, та по </a:t>
            </a:r>
            <a:r>
              <a:rPr lang="ru-RU" sz="3000" b="1" dirty="0" err="1"/>
              <a:t>вул</a:t>
            </a:r>
            <a:r>
              <a:rPr lang="ru-RU" sz="3000" b="1" dirty="0"/>
              <a:t>. </a:t>
            </a:r>
            <a:r>
              <a:rPr lang="ru-RU" sz="3000" b="1" dirty="0" err="1"/>
              <a:t>Олександрівській</a:t>
            </a:r>
            <a:r>
              <a:rPr lang="ru-RU" sz="3000" b="1" dirty="0"/>
              <a:t>, 149а в м. </a:t>
            </a:r>
            <a:r>
              <a:rPr lang="ru-RU" sz="3000" b="1" dirty="0" err="1"/>
              <a:t>Лубни</a:t>
            </a:r>
            <a:r>
              <a:rPr lang="ru-RU" sz="3000" b="1" dirty="0"/>
              <a:t> </a:t>
            </a:r>
            <a:r>
              <a:rPr lang="uk-UA" sz="3000" b="1" dirty="0"/>
              <a:t>та встановлення модульної котельні на ЦТП Прикордонників, 60г</a:t>
            </a:r>
            <a:r>
              <a:rPr lang="ru-RU" sz="3000" b="1" dirty="0"/>
              <a:t>.</a:t>
            </a:r>
            <a:endParaRPr lang="ru-RU" sz="3000" b="1" u="sng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9BB791A-2264-44DD-BA10-93318C807D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1065</Words>
  <Application>Microsoft Office PowerPoint</Application>
  <PresentationFormat>Экран (4:3)</PresentationFormat>
  <Paragraphs>98</Paragraphs>
  <Slides>14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Georgia</vt:lpstr>
      <vt:lpstr>Times New Roman</vt:lpstr>
      <vt:lpstr>Wingdings</vt:lpstr>
      <vt:lpstr>Training</vt:lpstr>
      <vt:lpstr>Програма модернізації, реконструкції та розвитку теплозабезпечення міста Лубни на 2018-2020р.р.</vt:lpstr>
      <vt:lpstr>Переведення на автономне опалення житлових будинків м. Лубен.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2018-03-14T09:13:22Z</dcterms:created>
  <dcterms:modified xsi:type="dcterms:W3CDTF">2018-03-19T10:03:30Z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TC016745579991</vt:lpwstr>
  </property>
</Properties>
</file>